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86" r:id="rId3"/>
    <p:sldId id="287" r:id="rId4"/>
    <p:sldId id="261" r:id="rId5"/>
    <p:sldId id="282" r:id="rId6"/>
    <p:sldId id="263" r:id="rId7"/>
    <p:sldId id="271" r:id="rId8"/>
    <p:sldId id="284" r:id="rId9"/>
    <p:sldId id="289" r:id="rId10"/>
  </p:sldIdLst>
  <p:sldSz cx="9906000" cy="6858000" type="A4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A30B"/>
    <a:srgbClr val="FCF8F2"/>
    <a:srgbClr val="FBF4EB"/>
    <a:srgbClr val="F6E8D6"/>
    <a:srgbClr val="FFFFFF"/>
    <a:srgbClr val="5A5B5B"/>
    <a:srgbClr val="1E2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6" d="100"/>
          <a:sy n="116" d="100"/>
        </p:scale>
        <p:origin x="209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ECEBD-6F10-4D35-AE84-21B35129EE2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3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7A2CE-70F0-478A-A65A-A56624E37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115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34804" y="1211645"/>
            <a:ext cx="3990159" cy="773408"/>
          </a:xfrm>
        </p:spPr>
        <p:txBody>
          <a:bodyPr anchor="b">
            <a:normAutofit/>
          </a:bodyPr>
          <a:lstStyle>
            <a:lvl1pPr algn="ctr">
              <a:defRPr sz="2500">
                <a:solidFill>
                  <a:srgbClr val="FEA30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34804" y="2246811"/>
            <a:ext cx="3990159" cy="3544389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5A5B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F65685-5C11-4DE7-AB73-8092AC0D8D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300" y="281664"/>
            <a:ext cx="1489165" cy="52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27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803" y="1384656"/>
            <a:ext cx="3890963" cy="4249790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rgbClr val="5A5B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1E66C1B-86D2-45A8-968F-4D0578F228D4}"/>
              </a:ext>
            </a:extLst>
          </p:cNvPr>
          <p:cNvSpPr txBox="1">
            <a:spLocks/>
          </p:cNvSpPr>
          <p:nvPr userDrawn="1"/>
        </p:nvSpPr>
        <p:spPr>
          <a:xfrm>
            <a:off x="2430755" y="6054645"/>
            <a:ext cx="5044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lnSpc>
                <a:spcPct val="150000"/>
              </a:lnSpc>
              <a:defRPr sz="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i="1" dirty="0">
                <a:latin typeface="Montserrat" panose="00000500000000000000" pitchFamily="2" charset="0"/>
              </a:rPr>
              <a:t>Xin vui lòng lưu ý nhân viên phục vụ về các vấn đề dị ứng thực phẩm của quý khách</a:t>
            </a:r>
            <a:endParaRPr lang="en-US" i="1" dirty="0">
              <a:latin typeface="Montserrat" panose="00000500000000000000" pitchFamily="2" charset="0"/>
            </a:endParaRPr>
          </a:p>
          <a:p>
            <a:r>
              <a:rPr lang="en-US" i="1" dirty="0">
                <a:latin typeface="Montserrat" panose="00000500000000000000" pitchFamily="2" charset="0"/>
              </a:rPr>
              <a:t>Please highlight any specific food allergy and intolerance to your server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8EEA80-5F14-4C28-BEA2-B6F76C3C0444}"/>
              </a:ext>
            </a:extLst>
          </p:cNvPr>
          <p:cNvSpPr txBox="1"/>
          <p:nvPr userDrawn="1"/>
        </p:nvSpPr>
        <p:spPr>
          <a:xfrm>
            <a:off x="393107" y="821875"/>
            <a:ext cx="4254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-VN" sz="1800" b="0">
                <a:solidFill>
                  <a:srgbClr val="FEA30B"/>
                </a:solidFill>
                <a:latin typeface="Montserrat" panose="00000500000000000000" pitchFamily="2" charset="0"/>
              </a:rPr>
              <a:t>CÁC HOẠT ĐỘNG THÚ VỊ</a:t>
            </a:r>
            <a:endParaRPr lang="en-US" sz="1800" b="0" dirty="0">
              <a:solidFill>
                <a:srgbClr val="FEA30B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FBA9C6-5F3F-460D-AF51-8ED695EAD5FD}"/>
              </a:ext>
            </a:extLst>
          </p:cNvPr>
          <p:cNvSpPr txBox="1"/>
          <p:nvPr userDrawn="1"/>
        </p:nvSpPr>
        <p:spPr>
          <a:xfrm>
            <a:off x="1140823" y="552993"/>
            <a:ext cx="3506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1800" b="1">
                <a:solidFill>
                  <a:srgbClr val="FEA30B"/>
                </a:solidFill>
                <a:latin typeface="Montserrat" panose="00000500000000000000" pitchFamily="2" charset="0"/>
              </a:rPr>
              <a:t>FEATURED ACTIVITIES</a:t>
            </a:r>
            <a:endParaRPr lang="en-US" sz="1800" b="1">
              <a:solidFill>
                <a:srgbClr val="FEA30B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9AF928-36B7-4ADD-A31C-FC2D52CF15A1}"/>
              </a:ext>
            </a:extLst>
          </p:cNvPr>
          <p:cNvSpPr txBox="1"/>
          <p:nvPr userDrawn="1"/>
        </p:nvSpPr>
        <p:spPr>
          <a:xfrm>
            <a:off x="5309503" y="821875"/>
            <a:ext cx="266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1800">
                <a:solidFill>
                  <a:srgbClr val="FEA30B"/>
                </a:solidFill>
                <a:latin typeface="Montserrat" panose="00000500000000000000" pitchFamily="2" charset="0"/>
              </a:rPr>
              <a:t>CÁC MÓN HẤP DẪN</a:t>
            </a:r>
            <a:endParaRPr lang="en-US" sz="1800">
              <a:solidFill>
                <a:srgbClr val="FEA30B"/>
              </a:solidFill>
              <a:latin typeface="Montserrat" panose="00000500000000000000" pitchFamily="2" charset="0"/>
            </a:endParaRPr>
          </a:p>
          <a:p>
            <a:pPr algn="l"/>
            <a:endParaRPr lang="en-US" sz="1800" dirty="0">
              <a:solidFill>
                <a:srgbClr val="FEA30B"/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BE7CA9-752B-43CB-AAF7-1910462F2BA4}"/>
              </a:ext>
            </a:extLst>
          </p:cNvPr>
          <p:cNvSpPr txBox="1"/>
          <p:nvPr userDrawn="1"/>
        </p:nvSpPr>
        <p:spPr>
          <a:xfrm>
            <a:off x="5309503" y="552993"/>
            <a:ext cx="2767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vi-VN" sz="1800" b="1">
                <a:solidFill>
                  <a:srgbClr val="FEA30B"/>
                </a:solidFill>
                <a:latin typeface="Montserrat" panose="00000500000000000000" pitchFamily="2" charset="0"/>
              </a:rPr>
              <a:t>FEATURED DISHES</a:t>
            </a:r>
            <a:endParaRPr lang="en-US" sz="1800" b="1" dirty="0">
              <a:solidFill>
                <a:srgbClr val="FEA30B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254195F-99DA-4839-A58C-601F74AF423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309503" y="1384656"/>
            <a:ext cx="3890963" cy="4249790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5A5B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8F9A7E2-E2EC-4361-A2BB-1827B3FE8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436" y="5801436"/>
            <a:ext cx="1056564" cy="105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75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969ECE0-AD1F-4EE7-AA78-A781D8B1790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79100" y="1205245"/>
            <a:ext cx="8545215" cy="4060324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5A5B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8FDA02F-520D-4698-88B0-DB9E910D27D4}"/>
              </a:ext>
            </a:extLst>
          </p:cNvPr>
          <p:cNvSpPr txBox="1">
            <a:spLocks/>
          </p:cNvSpPr>
          <p:nvPr userDrawn="1"/>
        </p:nvSpPr>
        <p:spPr>
          <a:xfrm>
            <a:off x="2430755" y="6054645"/>
            <a:ext cx="5044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lnSpc>
                <a:spcPct val="150000"/>
              </a:lnSpc>
              <a:defRPr sz="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i="1" dirty="0">
                <a:latin typeface="Montserrat" panose="00000500000000000000" pitchFamily="2" charset="0"/>
              </a:rPr>
              <a:t>Xin vui lòng lưu ý nhân viên phục vụ về các vấn đề dị ứng thực phẩm của quý khách</a:t>
            </a:r>
            <a:endParaRPr lang="en-US" i="1" dirty="0">
              <a:latin typeface="Montserrat" panose="00000500000000000000" pitchFamily="2" charset="0"/>
            </a:endParaRPr>
          </a:p>
          <a:p>
            <a:r>
              <a:rPr lang="en-US" i="1" dirty="0">
                <a:latin typeface="Montserrat" panose="00000500000000000000" pitchFamily="2" charset="0"/>
              </a:rPr>
              <a:t>Please highlight any specific food allergy and intolerance to your server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8BF25FF-64C5-4C19-8A1E-C7D3606A73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974" y="438230"/>
            <a:ext cx="8543925" cy="41864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800" b="1">
                <a:solidFill>
                  <a:srgbClr val="FEA30B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889162B-DE66-4163-9180-67CF39AB8FD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1683" y="786601"/>
            <a:ext cx="8542633" cy="41864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sz="1800" b="0">
                <a:solidFill>
                  <a:srgbClr val="FEA30B"/>
                </a:solidFill>
                <a:latin typeface="Montserrat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DAB00B-7FBD-410E-A987-EA1ADD8206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436" y="5801436"/>
            <a:ext cx="1056564" cy="105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644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ffet S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9915D5B-1E1B-4F85-8090-83AC6DB4DE62}"/>
              </a:ext>
            </a:extLst>
          </p:cNvPr>
          <p:cNvCxnSpPr>
            <a:cxnSpLocks/>
          </p:cNvCxnSpPr>
          <p:nvPr userDrawn="1"/>
        </p:nvCxnSpPr>
        <p:spPr>
          <a:xfrm>
            <a:off x="681038" y="1193071"/>
            <a:ext cx="8543925" cy="0"/>
          </a:xfrm>
          <a:prstGeom prst="line">
            <a:avLst/>
          </a:prstGeom>
          <a:ln w="38100">
            <a:solidFill>
              <a:srgbClr val="FEA3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D03B375-EF76-492E-BA98-68A226D2AB6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1037" y="1480514"/>
            <a:ext cx="8543925" cy="4293267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5A5B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D621708-DBF2-439C-B4EB-6E58DBF172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238" y="365128"/>
            <a:ext cx="8543925" cy="41864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>
                <a:solidFill>
                  <a:srgbClr val="FEA30B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B0A4355-AC20-48CD-AEE2-84AA8B70112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3947" y="713499"/>
            <a:ext cx="8542633" cy="41864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0">
                <a:solidFill>
                  <a:srgbClr val="FEA30B"/>
                </a:solidFill>
                <a:latin typeface="Montserrat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1E7DBC50-00DB-4B25-8012-D1B1961D86BD}"/>
              </a:ext>
            </a:extLst>
          </p:cNvPr>
          <p:cNvSpPr txBox="1">
            <a:spLocks/>
          </p:cNvSpPr>
          <p:nvPr userDrawn="1"/>
        </p:nvSpPr>
        <p:spPr>
          <a:xfrm>
            <a:off x="2430755" y="6054645"/>
            <a:ext cx="5044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lnSpc>
                <a:spcPct val="150000"/>
              </a:lnSpc>
              <a:defRPr sz="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i="1" dirty="0">
                <a:latin typeface="Montserrat" panose="00000500000000000000" pitchFamily="2" charset="0"/>
              </a:rPr>
              <a:t>Xin vui lòng lưu ý nhân viên phục vụ về các vấn đề dị ứng thực phẩm của quý khách</a:t>
            </a:r>
            <a:endParaRPr lang="en-US" i="1" dirty="0">
              <a:latin typeface="Montserrat" panose="00000500000000000000" pitchFamily="2" charset="0"/>
            </a:endParaRPr>
          </a:p>
          <a:p>
            <a:r>
              <a:rPr lang="en-US" i="1" dirty="0">
                <a:latin typeface="Montserrat" panose="00000500000000000000" pitchFamily="2" charset="0"/>
              </a:rPr>
              <a:t>Please highlight any specific food allergy and intolerance to your server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FDCAEA-0D2B-4C0B-98C5-4A53856987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436" y="5801436"/>
            <a:ext cx="1056564" cy="105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99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ffet Station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039197-38B8-4DE6-BA29-DBDBBAA00733}"/>
              </a:ext>
            </a:extLst>
          </p:cNvPr>
          <p:cNvCxnSpPr>
            <a:cxnSpLocks/>
          </p:cNvCxnSpPr>
          <p:nvPr userDrawn="1"/>
        </p:nvCxnSpPr>
        <p:spPr>
          <a:xfrm>
            <a:off x="5435921" y="1130868"/>
            <a:ext cx="4065132" cy="0"/>
          </a:xfrm>
          <a:prstGeom prst="line">
            <a:avLst/>
          </a:prstGeom>
          <a:ln w="38100">
            <a:solidFill>
              <a:srgbClr val="FEA3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65DEFE6-B09A-47F8-A599-E20F23C5E1A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435920" y="1321208"/>
            <a:ext cx="4065133" cy="4452573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5A5B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CE042EA-9589-4230-A212-F2282E67D3FC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5340122" y="636542"/>
            <a:ext cx="4160931" cy="4173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rgbClr val="FEA30B"/>
                </a:solidFill>
                <a:latin typeface="Montserrat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8626DF7-62B7-4AF2-8295-B4984DF33325}"/>
              </a:ext>
            </a:extLst>
          </p:cNvPr>
          <p:cNvCxnSpPr>
            <a:cxnSpLocks/>
          </p:cNvCxnSpPr>
          <p:nvPr userDrawn="1"/>
        </p:nvCxnSpPr>
        <p:spPr>
          <a:xfrm>
            <a:off x="681037" y="1130868"/>
            <a:ext cx="4073843" cy="0"/>
          </a:xfrm>
          <a:prstGeom prst="line">
            <a:avLst/>
          </a:prstGeom>
          <a:ln w="38100">
            <a:solidFill>
              <a:srgbClr val="FEA3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5554459-9148-435E-93C3-DBF5004E4DA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1037" y="1321208"/>
            <a:ext cx="4065133" cy="4452573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5A5B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A578692-8D64-426A-B4EA-1766F0D132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21" y="360403"/>
            <a:ext cx="4177059" cy="41864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>
                <a:solidFill>
                  <a:srgbClr val="FEA30B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75569E8-C124-4022-862F-2A52F11967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76530" y="636542"/>
            <a:ext cx="4178350" cy="4173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rgbClr val="FEA30B"/>
                </a:solidFill>
                <a:latin typeface="Montserrat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F961D47-FA03-4DDA-97B1-7704367ACAFA}"/>
              </a:ext>
            </a:extLst>
          </p:cNvPr>
          <p:cNvSpPr txBox="1">
            <a:spLocks/>
          </p:cNvSpPr>
          <p:nvPr userDrawn="1"/>
        </p:nvSpPr>
        <p:spPr>
          <a:xfrm>
            <a:off x="2430755" y="6054645"/>
            <a:ext cx="5044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lnSpc>
                <a:spcPct val="150000"/>
              </a:lnSpc>
              <a:defRPr sz="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i="1" dirty="0">
                <a:latin typeface="Montserrat" panose="00000500000000000000" pitchFamily="2" charset="0"/>
              </a:rPr>
              <a:t>Xin vui lòng lưu ý nhân viên phục vụ về các vấn đề dị ứng thực phẩm của quý khách</a:t>
            </a:r>
            <a:endParaRPr lang="en-US" i="1" dirty="0">
              <a:latin typeface="Montserrat" panose="00000500000000000000" pitchFamily="2" charset="0"/>
            </a:endParaRPr>
          </a:p>
          <a:p>
            <a:r>
              <a:rPr lang="en-US" i="1" dirty="0">
                <a:latin typeface="Montserrat" panose="00000500000000000000" pitchFamily="2" charset="0"/>
              </a:rPr>
              <a:t>Please highlight any specific food allergy and intolerance to your server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89A9A0B3-1F4F-4203-81D3-AFFB25C38D60}"/>
              </a:ext>
            </a:extLst>
          </p:cNvPr>
          <p:cNvSpPr txBox="1">
            <a:spLocks/>
          </p:cNvSpPr>
          <p:nvPr userDrawn="1"/>
        </p:nvSpPr>
        <p:spPr>
          <a:xfrm>
            <a:off x="5341414" y="355678"/>
            <a:ext cx="4072551" cy="41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5593EBDF-FABB-4E02-A770-2FB101DAF49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340122" y="355678"/>
            <a:ext cx="4160931" cy="38924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FEA30B"/>
                </a:solidFill>
                <a:latin typeface="Montserrat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1D858AA-FBAB-48CF-991B-15F547C48E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436" y="5801436"/>
            <a:ext cx="1056564" cy="105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96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>
                <a:solidFill>
                  <a:srgbClr val="FEA30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>
                <a:solidFill>
                  <a:srgbClr val="5A5B5B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5A5B5B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559F-A027-4F25-ADE2-821F35A3662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ECA8-2214-42EA-82E8-B23756B01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3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A30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5A5B5B"/>
                </a:solidFill>
              </a:defRPr>
            </a:lvl1pPr>
            <a:lvl2pPr>
              <a:defRPr>
                <a:solidFill>
                  <a:srgbClr val="5A5B5B"/>
                </a:solidFill>
              </a:defRPr>
            </a:lvl2pPr>
            <a:lvl3pPr>
              <a:defRPr>
                <a:solidFill>
                  <a:srgbClr val="5A5B5B"/>
                </a:solidFill>
              </a:defRPr>
            </a:lvl3pPr>
            <a:lvl4pPr>
              <a:defRPr>
                <a:solidFill>
                  <a:srgbClr val="5A5B5B"/>
                </a:solidFill>
              </a:defRPr>
            </a:lvl4pPr>
            <a:lvl5pPr>
              <a:defRPr>
                <a:solidFill>
                  <a:srgbClr val="5A5B5B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559F-A027-4F25-ADE2-821F35A3662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ECA8-2214-42EA-82E8-B23756B01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7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6168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65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406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A30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5A5B5B"/>
                </a:solidFill>
              </a:defRPr>
            </a:lvl1pPr>
            <a:lvl2pPr>
              <a:defRPr>
                <a:solidFill>
                  <a:srgbClr val="5A5B5B"/>
                </a:solidFill>
              </a:defRPr>
            </a:lvl2pPr>
            <a:lvl3pPr>
              <a:defRPr>
                <a:solidFill>
                  <a:srgbClr val="5A5B5B"/>
                </a:solidFill>
              </a:defRPr>
            </a:lvl3pPr>
            <a:lvl4pPr>
              <a:defRPr>
                <a:solidFill>
                  <a:srgbClr val="5A5B5B"/>
                </a:solidFill>
              </a:defRPr>
            </a:lvl4pPr>
            <a:lvl5pPr>
              <a:defRPr>
                <a:solidFill>
                  <a:srgbClr val="5A5B5B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559F-A027-4F25-ADE2-821F35A3662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ECA8-2214-42EA-82E8-B23756B01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04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>
            <a:lvl1pPr>
              <a:defRPr>
                <a:solidFill>
                  <a:srgbClr val="FEA30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>
            <a:lvl1pPr>
              <a:defRPr>
                <a:solidFill>
                  <a:srgbClr val="5A5B5B"/>
                </a:solidFill>
              </a:defRPr>
            </a:lvl1pPr>
            <a:lvl2pPr>
              <a:defRPr>
                <a:solidFill>
                  <a:srgbClr val="5A5B5B"/>
                </a:solidFill>
              </a:defRPr>
            </a:lvl2pPr>
            <a:lvl3pPr>
              <a:defRPr>
                <a:solidFill>
                  <a:srgbClr val="5A5B5B"/>
                </a:solidFill>
              </a:defRPr>
            </a:lvl3pPr>
            <a:lvl4pPr>
              <a:defRPr>
                <a:solidFill>
                  <a:srgbClr val="5A5B5B"/>
                </a:solidFill>
              </a:defRPr>
            </a:lvl4pPr>
            <a:lvl5pPr>
              <a:defRPr>
                <a:solidFill>
                  <a:srgbClr val="5A5B5B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F559F-A027-4F25-ADE2-821F35A3662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ECA8-2214-42EA-82E8-B23756B01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15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F559F-A027-4F25-ADE2-821F35A3662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0ECA8-2214-42EA-82E8-B23756B01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5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6" r:id="rId4"/>
    <p:sldLayoutId id="2147483667" r:id="rId5"/>
    <p:sldLayoutId id="2147483669" r:id="rId6"/>
    <p:sldLayoutId id="2147483662" r:id="rId7"/>
    <p:sldLayoutId id="2147483673" r:id="rId8"/>
    <p:sldLayoutId id="2147483668" r:id="rId9"/>
    <p:sldLayoutId id="2147483672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rgbClr val="FEA30B"/>
          </a:solidFill>
          <a:latin typeface="Montserrat SemiBold" panose="000007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rgbClr val="5A5B5B"/>
          </a:solidFill>
          <a:latin typeface="Montserrat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5A5B5B"/>
          </a:solidFill>
          <a:latin typeface="Montserrat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5A5B5B"/>
          </a:solidFill>
          <a:latin typeface="Montserrat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5A5B5B"/>
          </a:solidFill>
          <a:latin typeface="Montserrat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5A5B5B"/>
          </a:solidFill>
          <a:latin typeface="Montserrat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55429-71B0-43A8-8D23-899D8938F9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9399" y="864693"/>
            <a:ext cx="4278312" cy="773408"/>
          </a:xfrm>
        </p:spPr>
        <p:txBody>
          <a:bodyPr>
            <a:noAutofit/>
          </a:bodyPr>
          <a:lstStyle/>
          <a:p>
            <a:r>
              <a:rPr lang="en-US" sz="2800" b="1">
                <a:latin typeface="Montserrat" panose="00000500000000000000" pitchFamily="2" charset="0"/>
              </a:rPr>
              <a:t>SEAFOOD FIESTA</a:t>
            </a:r>
            <a:br>
              <a:rPr lang="en-US" sz="2800" b="1">
                <a:latin typeface="Montserrat" panose="00000500000000000000" pitchFamily="2" charset="0"/>
              </a:rPr>
            </a:br>
            <a:r>
              <a:rPr lang="en-US" sz="2800" b="1">
                <a:latin typeface="Montserrat" panose="00000500000000000000" pitchFamily="2" charset="0"/>
              </a:rPr>
              <a:t>BUFFET </a:t>
            </a:r>
            <a:r>
              <a:rPr lang="en-US" sz="2800" b="1" dirty="0">
                <a:latin typeface="Montserrat" panose="00000500000000000000" pitchFamily="2" charset="0"/>
              </a:rPr>
              <a:t>DINNER</a:t>
            </a:r>
            <a:endParaRPr lang="en-US" sz="2800" dirty="0">
              <a:latin typeface="Montserrat" panose="000005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62C96D-5B60-412B-A286-3BBA9F761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02328" y="1830140"/>
            <a:ext cx="4979895" cy="50386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vi-VN" sz="1100" b="1" dirty="0"/>
              <a:t>Saturday</a:t>
            </a:r>
            <a:r>
              <a:rPr lang="en-US" sz="1100" b="1" dirty="0"/>
              <a:t>/ </a:t>
            </a:r>
            <a:r>
              <a:rPr lang="en-US" sz="1100" b="1" i="1" dirty="0" err="1"/>
              <a:t>Thứ</a:t>
            </a:r>
            <a:r>
              <a:rPr lang="en-US" sz="1100" b="1" i="1" dirty="0"/>
              <a:t> </a:t>
            </a:r>
            <a:r>
              <a:rPr lang="vi-VN" sz="1100" b="1" i="1" dirty="0"/>
              <a:t>7</a:t>
            </a:r>
            <a:r>
              <a:rPr lang="en-US" sz="1100" b="1" i="1" dirty="0"/>
              <a:t> </a:t>
            </a:r>
            <a:r>
              <a:rPr lang="en-US" sz="1100" b="1"/>
              <a:t>I </a:t>
            </a:r>
            <a:r>
              <a:rPr lang="vi-VN" sz="1100" b="1"/>
              <a:t>1</a:t>
            </a:r>
            <a:r>
              <a:rPr lang="en-US" sz="1100" b="1"/>
              <a:t>0/10/2026</a:t>
            </a:r>
            <a:endParaRPr lang="en-US" sz="11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b="1" dirty="0"/>
              <a:t>6:00 PM – 9:30 PM I The Square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vi-VN" sz="11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>
                <a:solidFill>
                  <a:srgbClr val="FEA30B"/>
                </a:solidFill>
              </a:rPr>
              <a:t>Premium Package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>
              <a:solidFill>
                <a:srgbClr val="FEA30B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50" dirty="0"/>
              <a:t>VND </a:t>
            </a:r>
            <a:r>
              <a:rPr lang="en-US" sz="1050" b="1" dirty="0"/>
              <a:t>1.500.000</a:t>
            </a:r>
            <a:r>
              <a:rPr lang="en-US" sz="1050" dirty="0"/>
              <a:t> Net/ Adult/ </a:t>
            </a:r>
            <a:r>
              <a:rPr lang="en-US" sz="1050" i="1" dirty="0" err="1"/>
              <a:t>Người</a:t>
            </a:r>
            <a:r>
              <a:rPr lang="en-US" sz="1050" i="1" dirty="0"/>
              <a:t> </a:t>
            </a:r>
            <a:r>
              <a:rPr lang="en-US" sz="1050" i="1" dirty="0" err="1"/>
              <a:t>lớn</a:t>
            </a:r>
            <a:endParaRPr lang="en-US" sz="1050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50" dirty="0"/>
              <a:t>VND </a:t>
            </a:r>
            <a:r>
              <a:rPr lang="en-US" sz="1050" b="1" dirty="0"/>
              <a:t>750.000</a:t>
            </a:r>
            <a:r>
              <a:rPr lang="en-US" sz="1050" dirty="0"/>
              <a:t> Net/ 6-12 years old child/ </a:t>
            </a:r>
            <a:r>
              <a:rPr lang="en-US" sz="1050" i="1" dirty="0" err="1"/>
              <a:t>Trẻ</a:t>
            </a:r>
            <a:r>
              <a:rPr lang="en-US" sz="1050" i="1" dirty="0"/>
              <a:t> </a:t>
            </a:r>
            <a:r>
              <a:rPr lang="en-US" sz="1050" i="1" dirty="0" err="1"/>
              <a:t>em</a:t>
            </a:r>
            <a:r>
              <a:rPr lang="en-US" sz="1050" i="1" dirty="0"/>
              <a:t> </a:t>
            </a:r>
            <a:r>
              <a:rPr lang="en-US" sz="1050" i="1" dirty="0" err="1"/>
              <a:t>từ</a:t>
            </a:r>
            <a:r>
              <a:rPr lang="en-US" sz="1050" i="1" dirty="0"/>
              <a:t> 6-12 </a:t>
            </a:r>
            <a:r>
              <a:rPr lang="en-US" sz="1050" i="1" dirty="0" err="1"/>
              <a:t>tuổi</a:t>
            </a:r>
            <a:br>
              <a:rPr lang="vi-VN" sz="1050" i="1" dirty="0"/>
            </a:br>
            <a:r>
              <a:rPr lang="en-US" sz="1050" dirty="0"/>
              <a:t>Includes </a:t>
            </a:r>
            <a:r>
              <a:rPr lang="vi-VN" sz="1050" dirty="0"/>
              <a:t>1</a:t>
            </a:r>
            <a:r>
              <a:rPr lang="en-US" sz="1050" dirty="0"/>
              <a:t> lobster,</a:t>
            </a:r>
            <a:r>
              <a:rPr lang="vi-VN" sz="1050" dirty="0"/>
              <a:t> free flow</a:t>
            </a:r>
            <a:r>
              <a:rPr lang="en-US" sz="1050" dirty="0"/>
              <a:t> </a:t>
            </a:r>
            <a:r>
              <a:rPr lang="vi-VN" sz="1050" dirty="0"/>
              <a:t>beer, house wine, juice &amp; soft drinks</a:t>
            </a:r>
            <a:br>
              <a:rPr lang="vi-VN" sz="1050" dirty="0"/>
            </a:br>
            <a:r>
              <a:rPr lang="vi-VN" sz="1050" i="1" dirty="0"/>
              <a:t>Bao gồm 1 con tôm hùm, bia, rượu vang, nước ép, nước ngọt không giới hạn.</a:t>
            </a:r>
            <a:endParaRPr lang="en-US" sz="1050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100" dirty="0">
                <a:solidFill>
                  <a:srgbClr val="FEA30B"/>
                </a:solidFill>
              </a:rPr>
              <a:t>Standard Package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vi-VN" sz="1050" dirty="0"/>
              <a:t>VND </a:t>
            </a:r>
            <a:r>
              <a:rPr lang="vi-VN" sz="1050" b="1" dirty="0"/>
              <a:t>980,000</a:t>
            </a:r>
            <a:r>
              <a:rPr lang="vi-VN" sz="1050" dirty="0"/>
              <a:t> Net/ Adult/ </a:t>
            </a:r>
            <a:r>
              <a:rPr lang="vi-VN" sz="1050" i="1" dirty="0"/>
              <a:t>Người lớn</a:t>
            </a:r>
            <a:br>
              <a:rPr lang="vi-VN" sz="1050" dirty="0"/>
            </a:br>
            <a:r>
              <a:rPr lang="vi-VN" sz="1050" dirty="0"/>
              <a:t>VND </a:t>
            </a:r>
            <a:r>
              <a:rPr lang="vi-VN" sz="1050" b="1" dirty="0"/>
              <a:t>490,000</a:t>
            </a:r>
            <a:r>
              <a:rPr lang="vi-VN" sz="1050" dirty="0"/>
              <a:t> Net/ 6–12 years old child/ </a:t>
            </a:r>
            <a:r>
              <a:rPr lang="vi-VN" sz="1050" i="1" dirty="0"/>
              <a:t>Trẻ em từ 6–12 tuổi</a:t>
            </a:r>
            <a:endParaRPr lang="vi-VN" sz="105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vi-VN" sz="1050" dirty="0"/>
              <a:t>Includes </a:t>
            </a:r>
            <a:r>
              <a:rPr lang="en-US" sz="1050" dirty="0"/>
              <a:t>f</a:t>
            </a:r>
            <a:r>
              <a:rPr lang="vi-VN" sz="1050" dirty="0"/>
              <a:t>ood only</a:t>
            </a:r>
            <a:endParaRPr lang="en-US" sz="105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vi-VN" sz="1050" i="1" dirty="0"/>
              <a:t>Bao gồm đồ ăn, không bao gồm đồ uống.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br>
              <a:rPr lang="vi-VN" sz="1100" dirty="0"/>
            </a:br>
            <a:r>
              <a:rPr lang="vi-VN" sz="1050" dirty="0"/>
              <a:t>Up to 20% off for Accor Exlorer Members</a:t>
            </a:r>
            <a:br>
              <a:rPr lang="vi-VN" sz="1050" dirty="0"/>
            </a:br>
            <a:r>
              <a:rPr lang="vi-VN" sz="1050" dirty="0"/>
              <a:t>Giảm đến 20% cho hội viên Accor Explorer</a:t>
            </a:r>
            <a:br>
              <a:rPr lang="vi-VN" sz="1050" dirty="0"/>
            </a:br>
            <a:br>
              <a:rPr lang="vi-VN" sz="1050" dirty="0"/>
            </a:br>
            <a:r>
              <a:rPr lang="vi-VN" sz="1050" dirty="0"/>
              <a:t>Up to 15% off for Local Guests from Hue &amp; Danang</a:t>
            </a:r>
            <a:br>
              <a:rPr lang="vi-VN" sz="1050" dirty="0"/>
            </a:br>
            <a:r>
              <a:rPr lang="vi-VN" sz="1050" dirty="0"/>
              <a:t>Giảm đến 15% cho khách địa phương Huế &amp; Đà Nẵng</a:t>
            </a:r>
            <a:br>
              <a:rPr lang="vi-VN" sz="1050" dirty="0"/>
            </a:br>
            <a:br>
              <a:rPr lang="vi-VN" sz="1050" dirty="0"/>
            </a:br>
            <a:r>
              <a:rPr lang="vi-VN" sz="1050" dirty="0"/>
              <a:t>10% Early Bird Discount</a:t>
            </a:r>
            <a:br>
              <a:rPr lang="vi-VN" sz="1050" dirty="0"/>
            </a:br>
            <a:r>
              <a:rPr lang="vi-VN" sz="1050" dirty="0"/>
              <a:t>Giảm 10% ưu đãi Early Bird</a:t>
            </a:r>
            <a:endParaRPr lang="vi-VN" sz="1100" dirty="0"/>
          </a:p>
        </p:txBody>
      </p:sp>
      <p:sp>
        <p:nvSpPr>
          <p:cNvPr id="6" name="Flowchart: Decision 5"/>
          <p:cNvSpPr/>
          <p:nvPr/>
        </p:nvSpPr>
        <p:spPr>
          <a:xfrm>
            <a:off x="7278555" y="2304377"/>
            <a:ext cx="220881" cy="142615"/>
          </a:xfrm>
          <a:prstGeom prst="flowChartDecision">
            <a:avLst/>
          </a:prstGeom>
          <a:solidFill>
            <a:srgbClr val="FEA3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Decision 7"/>
          <p:cNvSpPr/>
          <p:nvPr/>
        </p:nvSpPr>
        <p:spPr>
          <a:xfrm>
            <a:off x="7291965" y="5109317"/>
            <a:ext cx="220881" cy="142615"/>
          </a:xfrm>
          <a:prstGeom prst="flowChartDecision">
            <a:avLst/>
          </a:prstGeom>
          <a:solidFill>
            <a:srgbClr val="FEA3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6E2A1C-8234-685A-9E9E-A0ABEC524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" y="0"/>
            <a:ext cx="4867400" cy="6858000"/>
          </a:xfrm>
          <a:prstGeom prst="rect">
            <a:avLst/>
          </a:prstGeom>
        </p:spPr>
      </p:pic>
      <p:sp>
        <p:nvSpPr>
          <p:cNvPr id="4" name="Flowchart: Decision 3">
            <a:extLst>
              <a:ext uri="{FF2B5EF4-FFF2-40B4-BE49-F238E27FC236}">
                <a16:creationId xmlns:a16="http://schemas.microsoft.com/office/drawing/2014/main" id="{6B78FF70-5054-C14F-24D3-EDAB94DCD4B5}"/>
              </a:ext>
            </a:extLst>
          </p:cNvPr>
          <p:cNvSpPr/>
          <p:nvPr/>
        </p:nvSpPr>
        <p:spPr>
          <a:xfrm>
            <a:off x="7278555" y="3742501"/>
            <a:ext cx="220881" cy="142615"/>
          </a:xfrm>
          <a:prstGeom prst="flowChartDecision">
            <a:avLst/>
          </a:prstGeom>
          <a:solidFill>
            <a:srgbClr val="FEA3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3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A297A2-DAF8-43B3-8FE2-1F6A73BD2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884" y="1534675"/>
            <a:ext cx="4485060" cy="455110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100" b="1" dirty="0"/>
              <a:t>🎶 </a:t>
            </a:r>
            <a:r>
              <a:rPr lang="vi-VN" sz="1100" b="1" dirty="0"/>
              <a:t>Live Band Performance during the BBQ Buffet</a:t>
            </a:r>
            <a:br>
              <a:rPr lang="vi-VN" sz="1100" dirty="0"/>
            </a:br>
            <a:r>
              <a:rPr lang="vi-VN" sz="1100" dirty="0"/>
              <a:t>Thưởng thức tiệc BBQ cùng âm nhạc sống đầy sôi động</a:t>
            </a:r>
            <a:endParaRPr lang="en-US" sz="11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1C202-ED6D-4365-A7EC-56B7F3AB1A8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140927" y="1356809"/>
            <a:ext cx="4109206" cy="46339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vi-VN" sz="11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vi-VN" sz="11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vi-VN" sz="1100" i="1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39051" y="1240898"/>
            <a:ext cx="8627898" cy="17093"/>
          </a:xfrm>
          <a:prstGeom prst="line">
            <a:avLst/>
          </a:prstGeom>
          <a:ln w="38100">
            <a:solidFill>
              <a:srgbClr val="FEA30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EF7604-9F32-D552-391E-4ECEC9D9FE87}"/>
              </a:ext>
            </a:extLst>
          </p:cNvPr>
          <p:cNvSpPr txBox="1">
            <a:spLocks/>
          </p:cNvSpPr>
          <p:nvPr/>
        </p:nvSpPr>
        <p:spPr>
          <a:xfrm>
            <a:off x="4721944" y="1687163"/>
            <a:ext cx="5184056" cy="42391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l">
              <a:lnSpc>
                <a:spcPct val="107000"/>
              </a:lnSpc>
              <a:spcBef>
                <a:spcPts val="0"/>
              </a:spcBef>
            </a:pPr>
            <a:r>
              <a:rPr lang="vi-VN" sz="1200" b="1">
                <a:ea typeface="Calibri" panose="020F0502020204030204" pitchFamily="34" charset="0"/>
                <a:cs typeface="Times New Roman" panose="02020603050405020304" pitchFamily="18" charset="0"/>
              </a:rPr>
              <a:t>Grilled</a:t>
            </a: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 Lobster</a:t>
            </a:r>
          </a:p>
          <a:p>
            <a:pPr marR="0" algn="l">
              <a:lnSpc>
                <a:spcPct val="107000"/>
              </a:lnSpc>
              <a:spcBef>
                <a:spcPts val="0"/>
              </a:spcBef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(Cheese, Garlic butter, Teriyaki)</a:t>
            </a:r>
            <a:br>
              <a:rPr lang="vi-VN" sz="12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err="1">
                <a:ea typeface="Calibri" panose="020F0502020204030204" pitchFamily="34" charset="0"/>
                <a:cs typeface="Times New Roman" panose="02020603050405020304" pitchFamily="18" charset="0"/>
              </a:rPr>
              <a:t>Tôm</a:t>
            </a: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 hùm nướng</a:t>
            </a:r>
          </a:p>
          <a:p>
            <a:pPr marR="0" algn="l">
              <a:lnSpc>
                <a:spcPct val="107000"/>
              </a:lnSpc>
              <a:spcBef>
                <a:spcPts val="0"/>
              </a:spcBef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(Phô mai, bơ tỏi, xốt Teriyaki)</a:t>
            </a:r>
            <a:br>
              <a:rPr lang="vi-VN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200" b="1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Grilled Tiger Prawns </a:t>
            </a:r>
          </a:p>
          <a:p>
            <a:pPr marR="0" algn="l">
              <a:lnSpc>
                <a:spcPct val="107000"/>
              </a:lnSpc>
              <a:spcBef>
                <a:spcPts val="0"/>
              </a:spcBef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Tôm sú nướng</a:t>
            </a:r>
          </a:p>
          <a:p>
            <a:pPr marR="0" algn="l">
              <a:lnSpc>
                <a:spcPct val="107000"/>
              </a:lnSpc>
              <a:spcBef>
                <a:spcPts val="0"/>
              </a:spcBef>
            </a:pPr>
            <a:endParaRPr lang="vi-VN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l">
              <a:lnSpc>
                <a:spcPct val="107000"/>
              </a:lnSpc>
              <a:spcBef>
                <a:spcPts val="0"/>
              </a:spcBef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Grilled Baby Squid with Chili sauce</a:t>
            </a:r>
            <a:endParaRPr lang="vi-VN" sz="1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l">
              <a:lnSpc>
                <a:spcPct val="107000"/>
              </a:lnSpc>
              <a:spcBef>
                <a:spcPts val="0"/>
              </a:spcBef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Mực trứng nướng xốt sa tế</a:t>
            </a:r>
            <a:endParaRPr lang="vi-VN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l">
              <a:lnSpc>
                <a:spcPct val="107000"/>
              </a:lnSpc>
              <a:spcBef>
                <a:spcPts val="0"/>
              </a:spcBef>
            </a:pPr>
            <a:endParaRPr lang="vi-VN" sz="1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l">
              <a:lnSpc>
                <a:spcPct val="107000"/>
              </a:lnSpc>
              <a:spcBef>
                <a:spcPts val="0"/>
              </a:spcBef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Baked Oyster with Cheese or with Scallion oil and Peanuts</a:t>
            </a:r>
            <a:endParaRPr lang="vi-VN" sz="1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Hàu nướng phô mai hoặc mỡ hành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Grilled Octopus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Bạch tuộc nướng</a:t>
            </a:r>
            <a:endParaRPr lang="vi-VN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lang="en-US" sz="12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Grilled Sturgeon with Turmeric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Cá cầm nướng nghệ</a:t>
            </a:r>
            <a:endParaRPr lang="vi-VN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C83FE1-3DD8-6B29-3071-0CF00255B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1" b="10592"/>
          <a:stretch/>
        </p:blipFill>
        <p:spPr>
          <a:xfrm>
            <a:off x="902674" y="2100615"/>
            <a:ext cx="3666794" cy="382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83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8702A-13C2-4D19-A204-C76084C187D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76530" y="1319640"/>
            <a:ext cx="4376470" cy="4676045"/>
          </a:xfrm>
        </p:spPr>
        <p:txBody>
          <a:bodyPr>
            <a:noAutofit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1200" b="1"/>
              <a:t>Watercress Salad with Beef</a:t>
            </a:r>
            <a:endParaRPr lang="en-US" sz="1200" b="1"/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1200"/>
              <a:t>Gỏi rau càng cua thịt bò</a:t>
            </a:r>
            <a:endParaRPr lang="en-US" sz="1200"/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1200" b="1"/>
              <a:t>Pomelo Salad withGrilled Squid</a:t>
            </a:r>
            <a:endParaRPr lang="en-US" sz="1200" b="1"/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1200"/>
              <a:t>Gỏi bưởi trộn mực</a:t>
            </a:r>
            <a:endParaRPr lang="en-US" sz="1200"/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1200" b="1"/>
              <a:t>Snow Crab, Mango &amp; Avocado Salad</a:t>
            </a:r>
            <a:endParaRPr lang="en-US" sz="1200" b="1"/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1200"/>
              <a:t>Gỏi xoài, bơ và thịt chân cua tuyết</a:t>
            </a:r>
            <a:endParaRPr lang="en-US" sz="1200"/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1200" b="1"/>
              <a:t>Prosciutto and Melon</a:t>
            </a:r>
            <a:endParaRPr lang="en-US" sz="1200" b="1"/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1200"/>
              <a:t>Thịt heo muối cuốn dưa lưới</a:t>
            </a:r>
            <a:endParaRPr lang="en-US" sz="1200"/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lang="en-US" sz="1200"/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>
                <a:effectLst/>
                <a:latin typeface="Montserrat" panose="00000500000000000000" pitchFamily="2" charset="-93"/>
                <a:ea typeface="Calibri" panose="020F0502020204030204" pitchFamily="34" charset="0"/>
                <a:cs typeface="Calibri" panose="020F0502020204030204" pitchFamily="34" charset="0"/>
              </a:rPr>
              <a:t>Salad </a:t>
            </a:r>
            <a:r>
              <a:rPr lang="en-US" sz="1200" b="1">
                <a:latin typeface="Montserrat" panose="00000500000000000000" pitchFamily="2" charset="-93"/>
                <a:ea typeface="Calibri" panose="020F0502020204030204" pitchFamily="34" charset="0"/>
                <a:cs typeface="Calibri" panose="020F0502020204030204" pitchFamily="34" charset="0"/>
              </a:rPr>
              <a:t>Bar with Assorted Dressing (3 to 4 different kind of Salad leaves)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>
                <a:latin typeface="Montserrat" panose="00000500000000000000" pitchFamily="2" charset="-93"/>
                <a:ea typeface="Calibri" panose="020F0502020204030204" pitchFamily="34" charset="0"/>
                <a:cs typeface="Calibri" panose="020F0502020204030204" pitchFamily="34" charset="0"/>
              </a:rPr>
              <a:t>Các loại salad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>
                <a:latin typeface="Montserrat" panose="00000500000000000000" pitchFamily="2" charset="-93"/>
                <a:ea typeface="Calibri" panose="020F0502020204030204" pitchFamily="34" charset="0"/>
                <a:cs typeface="Calibri" panose="020F0502020204030204" pitchFamily="34" charset="0"/>
              </a:rPr>
              <a:t>4 Dressings + Olive Oil + Balsamic Vinegar + Chili Oil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>
                <a:latin typeface="Montserrat" panose="00000500000000000000" pitchFamily="2" charset="-93"/>
                <a:ea typeface="Calibri" panose="020F0502020204030204" pitchFamily="34" charset="0"/>
                <a:cs typeface="Calibri" panose="020F0502020204030204" pitchFamily="34" charset="0"/>
              </a:rPr>
              <a:t>Xốt salad các loại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D825659-E460-4512-BD0E-3B93F9298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30" y="652983"/>
            <a:ext cx="4177059" cy="429177"/>
          </a:xfrm>
        </p:spPr>
        <p:txBody>
          <a:bodyPr/>
          <a:lstStyle/>
          <a:p>
            <a:r>
              <a:rPr lang="en-US" dirty="0"/>
              <a:t>Salad</a:t>
            </a:r>
            <a:r>
              <a:rPr lang="vi-VN" dirty="0"/>
              <a:t> Station</a:t>
            </a:r>
            <a:br>
              <a:rPr lang="vi-VN" dirty="0"/>
            </a:br>
            <a:r>
              <a:rPr lang="en-US" b="0" dirty="0" err="1"/>
              <a:t>Quầy</a:t>
            </a:r>
            <a:r>
              <a:rPr lang="en-US" b="0" dirty="0"/>
              <a:t> </a:t>
            </a:r>
            <a:r>
              <a:rPr lang="vi-VN" b="0" dirty="0"/>
              <a:t>s</a:t>
            </a:r>
            <a:r>
              <a:rPr lang="en-US" b="0" dirty="0" err="1"/>
              <a:t>alad</a:t>
            </a:r>
            <a:br>
              <a:rPr lang="en-US" dirty="0"/>
            </a:br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067C61B4-9127-E135-8A19-385803429A7D}"/>
              </a:ext>
            </a:extLst>
          </p:cNvPr>
          <p:cNvSpPr txBox="1">
            <a:spLocks/>
          </p:cNvSpPr>
          <p:nvPr/>
        </p:nvSpPr>
        <p:spPr>
          <a:xfrm>
            <a:off x="5362158" y="443661"/>
            <a:ext cx="4065133" cy="627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1600" b="1" dirty="0">
                <a:solidFill>
                  <a:srgbClr val="FEA30B"/>
                </a:solidFill>
              </a:rPr>
              <a:t>Appetizer Station</a:t>
            </a:r>
            <a:br>
              <a:rPr lang="vi-VN" sz="1600" b="1" dirty="0">
                <a:solidFill>
                  <a:srgbClr val="FEA30B"/>
                </a:solidFill>
              </a:rPr>
            </a:br>
            <a:r>
              <a:rPr lang="en-US" sz="1600" dirty="0" err="1">
                <a:solidFill>
                  <a:srgbClr val="FEA30B"/>
                </a:solidFill>
              </a:rPr>
              <a:t>Quầy</a:t>
            </a:r>
            <a:r>
              <a:rPr lang="en-US" sz="1600" dirty="0">
                <a:solidFill>
                  <a:srgbClr val="FEA30B"/>
                </a:solidFill>
              </a:rPr>
              <a:t> </a:t>
            </a:r>
            <a:r>
              <a:rPr lang="en-US" sz="1600" dirty="0" err="1">
                <a:solidFill>
                  <a:srgbClr val="FEA30B"/>
                </a:solidFill>
              </a:rPr>
              <a:t>món</a:t>
            </a:r>
            <a:r>
              <a:rPr lang="en-US" sz="1600" dirty="0">
                <a:solidFill>
                  <a:srgbClr val="FEA30B"/>
                </a:solidFill>
              </a:rPr>
              <a:t> </a:t>
            </a:r>
            <a:r>
              <a:rPr lang="en-US" sz="1600" dirty="0" err="1">
                <a:solidFill>
                  <a:srgbClr val="FEA30B"/>
                </a:solidFill>
              </a:rPr>
              <a:t>khai</a:t>
            </a:r>
            <a:r>
              <a:rPr lang="en-US" sz="1600" dirty="0">
                <a:solidFill>
                  <a:srgbClr val="FEA30B"/>
                </a:solidFill>
              </a:rPr>
              <a:t> </a:t>
            </a:r>
            <a:r>
              <a:rPr lang="en-US" sz="1600" dirty="0" err="1">
                <a:solidFill>
                  <a:srgbClr val="FEA30B"/>
                </a:solidFill>
              </a:rPr>
              <a:t>vị</a:t>
            </a:r>
            <a:r>
              <a:rPr lang="en-US" sz="1600" dirty="0">
                <a:solidFill>
                  <a:srgbClr val="FEA30B"/>
                </a:solidFill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br>
              <a:rPr lang="vi-VN" sz="1100" b="1" dirty="0">
                <a:solidFill>
                  <a:srgbClr val="FEA30B"/>
                </a:solidFill>
              </a:rPr>
            </a:br>
            <a:br>
              <a:rPr lang="vi-VN" sz="1100" b="1" dirty="0">
                <a:solidFill>
                  <a:srgbClr val="FEA30B"/>
                </a:solidFill>
              </a:rPr>
            </a:br>
            <a:br>
              <a:rPr lang="vi-VN" sz="1100" b="1" dirty="0">
                <a:solidFill>
                  <a:srgbClr val="FEA30B"/>
                </a:solidFill>
              </a:rPr>
            </a:br>
            <a:b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C60DEB1-FA3F-33F2-6120-95E4E7E374A9}"/>
              </a:ext>
            </a:extLst>
          </p:cNvPr>
          <p:cNvSpPr txBox="1">
            <a:spLocks/>
          </p:cNvSpPr>
          <p:nvPr/>
        </p:nvSpPr>
        <p:spPr>
          <a:xfrm>
            <a:off x="5362157" y="1193218"/>
            <a:ext cx="4065133" cy="3903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200" b="1"/>
              <a:t>Fresh Vietnamese Rice Paper Rolls with Shrimp,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200" b="1">
                <a:latin typeface="Montserrat" panose="00000500000000000000" pitchFamily="2" charset="-93"/>
                <a:ea typeface="Calibri" panose="020F0502020204030204" pitchFamily="34" charset="0"/>
                <a:cs typeface="Times New Roman" panose="02020603050405020304" pitchFamily="18" charset="0"/>
              </a:rPr>
              <a:t>Salted Egg, Herbs and Pickled Vegetables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200">
                <a:latin typeface="Montserrat" panose="00000500000000000000" pitchFamily="2" charset="-93"/>
                <a:ea typeface="Calibri" panose="020F0502020204030204" pitchFamily="34" charset="0"/>
                <a:cs typeface="Times New Roman" panose="02020603050405020304" pitchFamily="18" charset="0"/>
              </a:rPr>
              <a:t>Gỏi cuốn tôm trứng muối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200" b="1">
                <a:latin typeface="Montserrat" panose="00000500000000000000" pitchFamily="2" charset="-93"/>
                <a:ea typeface="Calibri" panose="020F0502020204030204" pitchFamily="34" charset="0"/>
                <a:cs typeface="Times New Roman" panose="02020603050405020304" pitchFamily="18" charset="0"/>
              </a:rPr>
              <a:t>Tropical Ceviche Peruvian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200">
                <a:latin typeface="Montserrat" panose="00000500000000000000" pitchFamily="2" charset="-93"/>
                <a:ea typeface="Calibri" panose="020F0502020204030204" pitchFamily="34" charset="0"/>
                <a:cs typeface="Times New Roman" panose="02020603050405020304" pitchFamily="18" charset="0"/>
              </a:rPr>
              <a:t>Gỏi tôm kiểu Peru</a:t>
            </a:r>
            <a:endParaRPr lang="en-US" sz="1200" dirty="0">
              <a:latin typeface="Montserrat" panose="00000500000000000000" pitchFamily="2" charset="-93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E41F9C8-7799-9D23-B037-5766C0E99765}"/>
              </a:ext>
            </a:extLst>
          </p:cNvPr>
          <p:cNvCxnSpPr/>
          <p:nvPr/>
        </p:nvCxnSpPr>
        <p:spPr>
          <a:xfrm>
            <a:off x="5477845" y="3014722"/>
            <a:ext cx="4088387" cy="0"/>
          </a:xfrm>
          <a:prstGeom prst="line">
            <a:avLst/>
          </a:prstGeom>
          <a:ln w="38100">
            <a:solidFill>
              <a:srgbClr val="FEA3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922327C-72AF-EDD8-9F89-3E355A37D0DE}"/>
              </a:ext>
            </a:extLst>
          </p:cNvPr>
          <p:cNvSpPr txBox="1">
            <a:spLocks/>
          </p:cNvSpPr>
          <p:nvPr/>
        </p:nvSpPr>
        <p:spPr>
          <a:xfrm>
            <a:off x="5370783" y="3198193"/>
            <a:ext cx="4323272" cy="1434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Vietnamese Pork Meatball &amp; Pork Leg Noodle Soup</a:t>
            </a:r>
          </a:p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Bún mọc giò heo</a:t>
            </a:r>
            <a:endParaRPr lang="en-US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D6ACC467-7D4D-5C31-283A-5D1D6EA08589}"/>
              </a:ext>
            </a:extLst>
          </p:cNvPr>
          <p:cNvSpPr txBox="1">
            <a:spLocks/>
          </p:cNvSpPr>
          <p:nvPr/>
        </p:nvSpPr>
        <p:spPr>
          <a:xfrm>
            <a:off x="5389173" y="4148230"/>
            <a:ext cx="4177059" cy="41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vi-VN" dirty="0"/>
              <a:t>Soup </a:t>
            </a:r>
            <a:br>
              <a:rPr lang="vi-VN" dirty="0"/>
            </a:br>
            <a:r>
              <a:rPr lang="vi-VN" b="0" dirty="0"/>
              <a:t>Súp</a:t>
            </a:r>
            <a:endParaRPr lang="en-US" b="0" dirty="0"/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07B4C8D-C223-7E53-945B-F9E0ABDFA2EA}"/>
              </a:ext>
            </a:extLst>
          </p:cNvPr>
          <p:cNvCxnSpPr/>
          <p:nvPr/>
        </p:nvCxnSpPr>
        <p:spPr>
          <a:xfrm>
            <a:off x="5477844" y="4566874"/>
            <a:ext cx="4088387" cy="0"/>
          </a:xfrm>
          <a:prstGeom prst="line">
            <a:avLst/>
          </a:prstGeom>
          <a:ln w="38100">
            <a:solidFill>
              <a:srgbClr val="FEA3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E5F4697-E9B1-E9C6-9C76-283508C6AFA5}"/>
              </a:ext>
            </a:extLst>
          </p:cNvPr>
          <p:cNvSpPr txBox="1">
            <a:spLocks/>
          </p:cNvSpPr>
          <p:nvPr/>
        </p:nvSpPr>
        <p:spPr>
          <a:xfrm>
            <a:off x="5353531" y="4692452"/>
            <a:ext cx="4323272" cy="496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120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Scallop and Crab Meat Soup with Snow Fungus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Súp</a:t>
            </a:r>
            <a:r>
              <a:rPr lang="en-US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cồi sò điệp tuyết nhĩ</a:t>
            </a:r>
            <a:endParaRPr lang="vi-VN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br>
              <a:rPr lang="vi-VN" sz="12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554F61B2-0254-7186-F5BC-6834D86F0511}"/>
              </a:ext>
            </a:extLst>
          </p:cNvPr>
          <p:cNvSpPr txBox="1">
            <a:spLocks/>
          </p:cNvSpPr>
          <p:nvPr/>
        </p:nvSpPr>
        <p:spPr>
          <a:xfrm>
            <a:off x="5389173" y="2456041"/>
            <a:ext cx="4177059" cy="733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vi-VN" dirty="0"/>
              <a:t>Noodle station</a:t>
            </a:r>
            <a:br>
              <a:rPr lang="vi-VN" dirty="0"/>
            </a:br>
            <a:r>
              <a:rPr lang="vi-VN" b="0" dirty="0"/>
              <a:t>Quầy mì &amp; bún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525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432032E-5270-60F6-FB95-96741516C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43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D452A8-DDBC-4AAA-BC17-93D86F98D76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345305" y="1342854"/>
            <a:ext cx="4065133" cy="418644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Assorted Dim Sum &amp; Har Gow</a:t>
            </a:r>
            <a:br>
              <a:rPr lang="pt-BR" sz="12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Há</a:t>
            </a:r>
            <a:r>
              <a:rPr lang="en-US" sz="1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cảo</a:t>
            </a:r>
            <a:r>
              <a:rPr lang="en-US" sz="1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túi</a:t>
            </a:r>
            <a:r>
              <a:rPr lang="en-US" sz="1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vi-VN" sz="1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phúc, </a:t>
            </a:r>
            <a:r>
              <a:rPr lang="en-US" sz="12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Há</a:t>
            </a:r>
            <a:r>
              <a:rPr lang="en-US" sz="1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cảo</a:t>
            </a:r>
            <a:r>
              <a:rPr lang="en-US" sz="1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than </a:t>
            </a:r>
            <a:r>
              <a:rPr lang="vi-VN" sz="1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tre, </a:t>
            </a:r>
            <a:r>
              <a:rPr lang="en-US" sz="12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Bánh </a:t>
            </a:r>
            <a:r>
              <a:rPr lang="en-US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bao </a:t>
            </a:r>
            <a:r>
              <a:rPr lang="en-US" sz="1200">
                <a:ea typeface="Aptos" panose="020B0004020202020204" pitchFamily="34" charset="0"/>
                <a:cs typeface="Times New Roman" panose="02020603050405020304" pitchFamily="18" charset="0"/>
              </a:rPr>
              <a:t>nấm</a:t>
            </a:r>
            <a:endParaRPr lang="pt-BR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br>
              <a:rPr lang="vi-VN" sz="1100" b="1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1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vi-VN" sz="11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2AA427-AA39-4F97-97F8-2FCFF09E96E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345265" y="816341"/>
            <a:ext cx="4160931" cy="389243"/>
          </a:xfrm>
        </p:spPr>
        <p:txBody>
          <a:bodyPr>
            <a:normAutofit fontScale="25000" lnSpcReduction="20000"/>
          </a:bodyPr>
          <a:lstStyle/>
          <a:p>
            <a:r>
              <a:rPr lang="en-US" sz="6400" dirty="0"/>
              <a:t>Dim </a:t>
            </a:r>
            <a:r>
              <a:rPr lang="vi-VN" sz="6400" dirty="0"/>
              <a:t>S</a:t>
            </a:r>
            <a:r>
              <a:rPr lang="en-US" sz="6400" dirty="0"/>
              <a:t>um </a:t>
            </a:r>
            <a:r>
              <a:rPr lang="vi-VN" sz="6400" dirty="0"/>
              <a:t>C</a:t>
            </a:r>
            <a:r>
              <a:rPr lang="en-US" sz="6400" dirty="0" err="1"/>
              <a:t>ounter</a:t>
            </a:r>
            <a:br>
              <a:rPr lang="vi-VN" sz="4000" dirty="0"/>
            </a:br>
            <a:r>
              <a:rPr lang="en-US" sz="6400" b="0" dirty="0" err="1"/>
              <a:t>Quầy</a:t>
            </a:r>
            <a:r>
              <a:rPr lang="en-US" sz="6400" b="0" dirty="0"/>
              <a:t> </a:t>
            </a:r>
            <a:r>
              <a:rPr lang="vi-VN" sz="6400" b="0" dirty="0"/>
              <a:t>d</a:t>
            </a:r>
            <a:r>
              <a:rPr lang="en-US" sz="6400" b="0" dirty="0" err="1"/>
              <a:t>im</a:t>
            </a:r>
            <a:r>
              <a:rPr lang="en-US" sz="6400" b="0" dirty="0"/>
              <a:t> </a:t>
            </a:r>
            <a:r>
              <a:rPr lang="vi-VN" sz="6400" b="0" dirty="0"/>
              <a:t>s</a:t>
            </a:r>
            <a:r>
              <a:rPr lang="en-US" sz="6400" b="0" dirty="0"/>
              <a:t>um </a:t>
            </a:r>
          </a:p>
          <a:p>
            <a:r>
              <a:rPr lang="en-US" dirty="0"/>
              <a:t> </a:t>
            </a: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7AE809CC-F8CF-00F3-8E5F-47DC38C1CAC4}"/>
              </a:ext>
            </a:extLst>
          </p:cNvPr>
          <p:cNvSpPr txBox="1">
            <a:spLocks/>
          </p:cNvSpPr>
          <p:nvPr/>
        </p:nvSpPr>
        <p:spPr>
          <a:xfrm>
            <a:off x="5284805" y="3174441"/>
            <a:ext cx="4177059" cy="41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397C647C-8CBA-CE00-C577-C41CCB72F5D9}"/>
              </a:ext>
            </a:extLst>
          </p:cNvPr>
          <p:cNvSpPr txBox="1">
            <a:spLocks/>
          </p:cNvSpPr>
          <p:nvPr/>
        </p:nvSpPr>
        <p:spPr>
          <a:xfrm>
            <a:off x="5538262" y="5588821"/>
            <a:ext cx="4065133" cy="1434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3553157A-BC74-B82D-4B9E-BDE6CEF0F7CD}"/>
              </a:ext>
            </a:extLst>
          </p:cNvPr>
          <p:cNvSpPr txBox="1">
            <a:spLocks/>
          </p:cNvSpPr>
          <p:nvPr/>
        </p:nvSpPr>
        <p:spPr>
          <a:xfrm>
            <a:off x="5352394" y="2647580"/>
            <a:ext cx="4671550" cy="10792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Steamed crab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Ghẹ hấp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Steamed squid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Mực lá hấp</a:t>
            </a:r>
            <a:endParaRPr lang="vi-VN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itle 4">
            <a:extLst>
              <a:ext uri="{FF2B5EF4-FFF2-40B4-BE49-F238E27FC236}">
                <a16:creationId xmlns:a16="http://schemas.microsoft.com/office/drawing/2014/main" id="{490D4173-72C1-1B6F-BFA5-5CEB281EE5AC}"/>
              </a:ext>
            </a:extLst>
          </p:cNvPr>
          <p:cNvSpPr txBox="1">
            <a:spLocks/>
          </p:cNvSpPr>
          <p:nvPr/>
        </p:nvSpPr>
        <p:spPr>
          <a:xfrm>
            <a:off x="5356895" y="2133850"/>
            <a:ext cx="417705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Steamed Counter</a:t>
            </a:r>
          </a:p>
          <a:p>
            <a:r>
              <a:rPr lang="en-US" sz="1600" b="0"/>
              <a:t>Quầy hấp</a:t>
            </a:r>
            <a:endParaRPr lang="vi-VN" sz="1600" b="0" dirty="0"/>
          </a:p>
          <a:p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65A97EA-A2F1-3EE2-BB0A-D9759385E7CF}"/>
              </a:ext>
            </a:extLst>
          </p:cNvPr>
          <p:cNvCxnSpPr/>
          <p:nvPr/>
        </p:nvCxnSpPr>
        <p:spPr>
          <a:xfrm>
            <a:off x="5429439" y="2583538"/>
            <a:ext cx="4088387" cy="0"/>
          </a:xfrm>
          <a:prstGeom prst="line">
            <a:avLst/>
          </a:prstGeom>
          <a:ln w="38100">
            <a:solidFill>
              <a:srgbClr val="FEA3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91A8D398-2936-F98B-B2C7-E5E0A6242A53}"/>
              </a:ext>
            </a:extLst>
          </p:cNvPr>
          <p:cNvSpPr txBox="1">
            <a:spLocks/>
          </p:cNvSpPr>
          <p:nvPr/>
        </p:nvSpPr>
        <p:spPr>
          <a:xfrm>
            <a:off x="5345265" y="4558490"/>
            <a:ext cx="4323272" cy="14831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 b="1">
                <a:ea typeface="Calibri" panose="020F0502020204030204" pitchFamily="34" charset="0"/>
                <a:cs typeface="Times New Roman" panose="02020603050405020304" pitchFamily="18" charset="0"/>
              </a:rPr>
              <a:t>Grilled Wagyu Picanha</a:t>
            </a:r>
            <a:endParaRPr lang="en-US" sz="1200" b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>
                <a:ea typeface="Calibri" panose="020F0502020204030204" pitchFamily="34" charset="0"/>
                <a:cs typeface="Times New Roman" panose="02020603050405020304" pitchFamily="18" charset="0"/>
              </a:rPr>
              <a:t>Nắp mông bò Wagyu nướng</a:t>
            </a:r>
            <a:endParaRPr lang="en-US" sz="12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 b="1">
                <a:ea typeface="Calibri" panose="020F0502020204030204" pitchFamily="34" charset="0"/>
                <a:cs typeface="Times New Roman" panose="02020603050405020304" pitchFamily="18" charset="0"/>
              </a:rPr>
              <a:t>Crispy Deep-Fried Pork Leg</a:t>
            </a:r>
            <a:endParaRPr lang="en-US" sz="1200" b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>
                <a:ea typeface="Calibri" panose="020F0502020204030204" pitchFamily="34" charset="0"/>
                <a:cs typeface="Times New Roman" panose="02020603050405020304" pitchFamily="18" charset="0"/>
              </a:rPr>
              <a:t>Đùi heo chiên giòn</a:t>
            </a:r>
            <a:br>
              <a:rPr lang="vi-VN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itle 4">
            <a:extLst>
              <a:ext uri="{FF2B5EF4-FFF2-40B4-BE49-F238E27FC236}">
                <a16:creationId xmlns:a16="http://schemas.microsoft.com/office/drawing/2014/main" id="{09BDDF5E-3EE8-A4E9-FDD5-6C864BD8B5F1}"/>
              </a:ext>
            </a:extLst>
          </p:cNvPr>
          <p:cNvSpPr txBox="1">
            <a:spLocks/>
          </p:cNvSpPr>
          <p:nvPr/>
        </p:nvSpPr>
        <p:spPr>
          <a:xfrm>
            <a:off x="5356895" y="4005709"/>
            <a:ext cx="4177059" cy="41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vi-VN" dirty="0"/>
              <a:t>Hot Carving </a:t>
            </a:r>
            <a:br>
              <a:rPr lang="vi-VN" dirty="0"/>
            </a:br>
            <a:r>
              <a:rPr lang="vi-VN" b="0" dirty="0"/>
              <a:t>Quầy cắt món trực tiếp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3610B66-E789-B515-AC97-3E1A73D1284D}"/>
              </a:ext>
            </a:extLst>
          </p:cNvPr>
          <p:cNvCxnSpPr/>
          <p:nvPr/>
        </p:nvCxnSpPr>
        <p:spPr>
          <a:xfrm>
            <a:off x="5429439" y="4424353"/>
            <a:ext cx="4088387" cy="0"/>
          </a:xfrm>
          <a:prstGeom prst="line">
            <a:avLst/>
          </a:prstGeom>
          <a:ln w="38100">
            <a:solidFill>
              <a:srgbClr val="FEA3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7E4A341-CDD9-4422-473C-F9D454DA21DB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662091" y="1342854"/>
            <a:ext cx="4065587" cy="6818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vi-VN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Tuna Tataki</a:t>
            </a:r>
            <a:br>
              <a:rPr lang="vi-VN" sz="12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vi-VN" sz="1200" dirty="0">
                <a:ea typeface="Calibri" panose="020F0502020204030204" pitchFamily="34" charset="0"/>
                <a:cs typeface="Times New Roman" panose="02020603050405020304" pitchFamily="18" charset="0"/>
              </a:rPr>
              <a:t>Cá ngừ Tataki áp chảo tái, dùng kèm chutney xoài chua ngọt, chanh xanh và bánh ngô giòn</a:t>
            </a:r>
          </a:p>
          <a:p>
            <a:pPr>
              <a:lnSpc>
                <a:spcPct val="100000"/>
              </a:lnSpc>
            </a:pPr>
            <a:endParaRPr lang="vi-VN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01124B-A5A6-D6E6-D9A9-51B1AEF03F7B}"/>
              </a:ext>
            </a:extLst>
          </p:cNvPr>
          <p:cNvCxnSpPr/>
          <p:nvPr/>
        </p:nvCxnSpPr>
        <p:spPr>
          <a:xfrm>
            <a:off x="706880" y="2790568"/>
            <a:ext cx="4088387" cy="0"/>
          </a:xfrm>
          <a:prstGeom prst="line">
            <a:avLst/>
          </a:prstGeom>
          <a:ln w="38100">
            <a:solidFill>
              <a:srgbClr val="FEA3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4">
            <a:extLst>
              <a:ext uri="{FF2B5EF4-FFF2-40B4-BE49-F238E27FC236}">
                <a16:creationId xmlns:a16="http://schemas.microsoft.com/office/drawing/2014/main" id="{493DD267-AF9B-490C-90E5-183527002E47}"/>
              </a:ext>
            </a:extLst>
          </p:cNvPr>
          <p:cNvSpPr txBox="1">
            <a:spLocks/>
          </p:cNvSpPr>
          <p:nvPr/>
        </p:nvSpPr>
        <p:spPr>
          <a:xfrm>
            <a:off x="662545" y="866353"/>
            <a:ext cx="4177059" cy="41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vi-VN" dirty="0"/>
              <a:t>Signature Station</a:t>
            </a:r>
            <a:br>
              <a:rPr lang="vi-VN" dirty="0"/>
            </a:br>
            <a:r>
              <a:rPr lang="vi-VN" b="0" dirty="0"/>
              <a:t>Quầy món đặc trưng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7CE385D0-4F4C-233C-AFFC-2B2A3366D478}"/>
              </a:ext>
            </a:extLst>
          </p:cNvPr>
          <p:cNvSpPr txBox="1">
            <a:spLocks/>
          </p:cNvSpPr>
          <p:nvPr/>
        </p:nvSpPr>
        <p:spPr>
          <a:xfrm>
            <a:off x="662091" y="2429985"/>
            <a:ext cx="4177059" cy="41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vi-VN" dirty="0"/>
              <a:t>Sushi and Sashimi Counter</a:t>
            </a:r>
            <a:br>
              <a:rPr lang="vi-VN" dirty="0"/>
            </a:br>
            <a:r>
              <a:rPr lang="vi-VN" b="0" dirty="0"/>
              <a:t>Quầy sushi &amp; sashimi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1378E95F-5DE3-2FB5-B77C-C8B7D0A1FBDB}"/>
              </a:ext>
            </a:extLst>
          </p:cNvPr>
          <p:cNvSpPr txBox="1">
            <a:spLocks/>
          </p:cNvSpPr>
          <p:nvPr/>
        </p:nvSpPr>
        <p:spPr>
          <a:xfrm>
            <a:off x="662545" y="2949818"/>
            <a:ext cx="4065133" cy="777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Assorted Sushi &amp; Sashimi (Salmon, Tuna, Kanzunoko Nishin)</a:t>
            </a:r>
            <a:br>
              <a:rPr lang="pt-BR" sz="12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vi-VN" sz="1200" dirty="0">
                <a:ea typeface="Calibri" panose="020F0502020204030204" pitchFamily="34" charset="0"/>
                <a:cs typeface="Times New Roman" panose="02020603050405020304" pitchFamily="18" charset="0"/>
              </a:rPr>
              <a:t>Các loại Sushi &amp; Sashimi tổng hợp (Cá hồi, cá ngừ, cá trích ép trứng)</a:t>
            </a:r>
            <a:endParaRPr lang="pt-BR" sz="1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1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vi-VN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432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FA5737-0837-931C-3B2B-E656B3B90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29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">
            <a:extLst>
              <a:ext uri="{FF2B5EF4-FFF2-40B4-BE49-F238E27FC236}">
                <a16:creationId xmlns:a16="http://schemas.microsoft.com/office/drawing/2014/main" id="{706B1146-AAD5-A973-5674-C2A32B7C864B}"/>
              </a:ext>
            </a:extLst>
          </p:cNvPr>
          <p:cNvSpPr txBox="1">
            <a:spLocks/>
          </p:cNvSpPr>
          <p:nvPr/>
        </p:nvSpPr>
        <p:spPr>
          <a:xfrm>
            <a:off x="498896" y="3326418"/>
            <a:ext cx="4177059" cy="41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1EF60A1-29FB-7F69-1AA4-F542A8C06CA6}"/>
              </a:ext>
            </a:extLst>
          </p:cNvPr>
          <p:cNvSpPr txBox="1">
            <a:spLocks/>
          </p:cNvSpPr>
          <p:nvPr/>
        </p:nvSpPr>
        <p:spPr>
          <a:xfrm>
            <a:off x="5361206" y="1125146"/>
            <a:ext cx="4323272" cy="45177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B9E69A1A-5C01-FCD3-B1C3-D3CEBBD7A73A}"/>
              </a:ext>
            </a:extLst>
          </p:cNvPr>
          <p:cNvSpPr txBox="1">
            <a:spLocks/>
          </p:cNvSpPr>
          <p:nvPr/>
        </p:nvSpPr>
        <p:spPr>
          <a:xfrm>
            <a:off x="5382706" y="1752433"/>
            <a:ext cx="4177059" cy="41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34E82AA5-7F68-52DB-ABF0-1E8B8B22524F}"/>
              </a:ext>
            </a:extLst>
          </p:cNvPr>
          <p:cNvSpPr txBox="1">
            <a:spLocks/>
          </p:cNvSpPr>
          <p:nvPr/>
        </p:nvSpPr>
        <p:spPr>
          <a:xfrm>
            <a:off x="5361206" y="2002071"/>
            <a:ext cx="4178350" cy="4173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rgbClr val="FEA30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8C110B9-5F08-8B93-F161-DECC53FCC99B}"/>
              </a:ext>
            </a:extLst>
          </p:cNvPr>
          <p:cNvSpPr txBox="1">
            <a:spLocks/>
          </p:cNvSpPr>
          <p:nvPr/>
        </p:nvSpPr>
        <p:spPr>
          <a:xfrm>
            <a:off x="5461223" y="2622786"/>
            <a:ext cx="4323272" cy="45177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vi-VN" sz="11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endParaRPr lang="vi-VN" sz="11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4709A14C-F0D4-6BD9-B8A5-AC6149D67318}"/>
              </a:ext>
            </a:extLst>
          </p:cNvPr>
          <p:cNvSpPr txBox="1">
            <a:spLocks/>
          </p:cNvSpPr>
          <p:nvPr/>
        </p:nvSpPr>
        <p:spPr>
          <a:xfrm>
            <a:off x="606795" y="1399325"/>
            <a:ext cx="4323272" cy="3238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Pan-Seared Salmon with Passion Fruit Sauce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ea typeface="Aptos" panose="020B0004020202020204" pitchFamily="34" charset="0"/>
                <a:cs typeface="Times New Roman" panose="02020603050405020304" pitchFamily="18" charset="0"/>
              </a:rPr>
              <a:t>Cá hồi áp chảo xốt chanh dây</a:t>
            </a:r>
            <a:r>
              <a:rPr lang="en-US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Stir fried Peanut Worm with Lemongrass</a:t>
            </a:r>
            <a:br>
              <a:rPr lang="vi-VN" sz="1200" b="1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Sá sùng xào lăn</a:t>
            </a:r>
            <a:endParaRPr lang="vi-VN" sz="1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Seafood and Kimchi fried rice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Cơm chiên hải sản kim chi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Sauteed Green Bean with Shrimp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Đậu cove xào tôm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Stewed Chicken with Lotus Seed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Gà hầm hạt sen</a:t>
            </a:r>
            <a:endParaRPr lang="vi-VN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itle 4">
            <a:extLst>
              <a:ext uri="{FF2B5EF4-FFF2-40B4-BE49-F238E27FC236}">
                <a16:creationId xmlns:a16="http://schemas.microsoft.com/office/drawing/2014/main" id="{C4A0ADC6-D09D-F9A1-29A2-D0D3F5A337DA}"/>
              </a:ext>
            </a:extLst>
          </p:cNvPr>
          <p:cNvSpPr txBox="1">
            <a:spLocks/>
          </p:cNvSpPr>
          <p:nvPr/>
        </p:nvSpPr>
        <p:spPr>
          <a:xfrm>
            <a:off x="629727" y="925223"/>
            <a:ext cx="4177059" cy="381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vi-VN" dirty="0"/>
              <a:t>Main Dishes</a:t>
            </a:r>
            <a:br>
              <a:rPr lang="vi-VN" dirty="0"/>
            </a:br>
            <a:r>
              <a:rPr lang="en-US" b="0" dirty="0" err="1"/>
              <a:t>Món</a:t>
            </a:r>
            <a:r>
              <a:rPr lang="en-US" b="0" dirty="0"/>
              <a:t> </a:t>
            </a:r>
            <a:r>
              <a:rPr lang="vi-VN" b="0" dirty="0"/>
              <a:t>chính</a:t>
            </a:r>
            <a:br>
              <a:rPr lang="en-US" dirty="0"/>
            </a:br>
            <a:br>
              <a:rPr lang="en-US" dirty="0"/>
            </a:br>
            <a:br>
              <a:rPr lang="vi-VN"/>
            </a:br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D2A4C08-94D5-FEBC-A398-DC93DC22A778}"/>
              </a:ext>
            </a:extLst>
          </p:cNvPr>
          <p:cNvSpPr txBox="1">
            <a:spLocks/>
          </p:cNvSpPr>
          <p:nvPr/>
        </p:nvSpPr>
        <p:spPr>
          <a:xfrm>
            <a:off x="629728" y="4237132"/>
            <a:ext cx="4323272" cy="2215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D118BAA-D91A-18BE-65A1-964344E6B88F}"/>
              </a:ext>
            </a:extLst>
          </p:cNvPr>
          <p:cNvSpPr txBox="1">
            <a:spLocks/>
          </p:cNvSpPr>
          <p:nvPr/>
        </p:nvSpPr>
        <p:spPr>
          <a:xfrm>
            <a:off x="629728" y="3947424"/>
            <a:ext cx="4177059" cy="41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vi-VN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72458-A673-5C7E-3BD4-EA910FBE96F9}"/>
              </a:ext>
            </a:extLst>
          </p:cNvPr>
          <p:cNvSpPr txBox="1">
            <a:spLocks/>
          </p:cNvSpPr>
          <p:nvPr/>
        </p:nvSpPr>
        <p:spPr>
          <a:xfrm>
            <a:off x="5361206" y="1399325"/>
            <a:ext cx="4323272" cy="35139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Olive Focaccia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ánh mì Focaccia ô liu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vi-VN" sz="12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1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Dark Rye Bread </a:t>
            </a:r>
            <a:br>
              <a:rPr lang="vi-VN" sz="1200" b="1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Bánh mì lúa mạch đen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Sesame Bread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Bánh mì mè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Mini French Baguette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Bánh mì Baguetee Pháp mini</a:t>
            </a:r>
            <a:br>
              <a:rPr lang="vi-VN" sz="120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CE50B9C-3DB4-D78A-BBAA-75AFE403CBF9}"/>
              </a:ext>
            </a:extLst>
          </p:cNvPr>
          <p:cNvSpPr txBox="1">
            <a:spLocks/>
          </p:cNvSpPr>
          <p:nvPr/>
        </p:nvSpPr>
        <p:spPr>
          <a:xfrm>
            <a:off x="5361206" y="626144"/>
            <a:ext cx="4177059" cy="6360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/>
              <a:t>Bread Selection</a:t>
            </a:r>
          </a:p>
          <a:p>
            <a:pPr>
              <a:spcBef>
                <a:spcPts val="0"/>
              </a:spcBef>
            </a:pPr>
            <a:r>
              <a:rPr lang="en-US" b="0"/>
              <a:t>Quầy bánh mì</a:t>
            </a:r>
            <a:endParaRPr lang="en-US" b="0" dirty="0"/>
          </a:p>
          <a:p>
            <a:pPr marL="0" indent="0" algn="l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b="1" kern="1200" dirty="0">
                <a:solidFill>
                  <a:srgbClr val="FEA30B"/>
                </a:solidFill>
                <a:effectLst/>
                <a:latin typeface="Montserrat" panose="00000500000000000000" pitchFamily="2" charset="0"/>
                <a:ea typeface="+mn-ea"/>
                <a:cs typeface="+mn-cs"/>
              </a:rPr>
              <a:t>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25959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4DF8BA-FE6F-0EC5-6BCE-C152B3EA5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76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">
            <a:extLst>
              <a:ext uri="{FF2B5EF4-FFF2-40B4-BE49-F238E27FC236}">
                <a16:creationId xmlns:a16="http://schemas.microsoft.com/office/drawing/2014/main" id="{706B1146-AAD5-A973-5674-C2A32B7C864B}"/>
              </a:ext>
            </a:extLst>
          </p:cNvPr>
          <p:cNvSpPr txBox="1">
            <a:spLocks/>
          </p:cNvSpPr>
          <p:nvPr/>
        </p:nvSpPr>
        <p:spPr>
          <a:xfrm>
            <a:off x="498896" y="3326418"/>
            <a:ext cx="4177059" cy="41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8C110B9-5F08-8B93-F161-DECC53FCC99B}"/>
              </a:ext>
            </a:extLst>
          </p:cNvPr>
          <p:cNvSpPr txBox="1">
            <a:spLocks/>
          </p:cNvSpPr>
          <p:nvPr/>
        </p:nvSpPr>
        <p:spPr>
          <a:xfrm>
            <a:off x="5582728" y="2818977"/>
            <a:ext cx="4323272" cy="45177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vi-VN" sz="11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endParaRPr lang="vi-VN" sz="11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4709A14C-F0D4-6BD9-B8A5-AC6149D67318}"/>
              </a:ext>
            </a:extLst>
          </p:cNvPr>
          <p:cNvSpPr txBox="1">
            <a:spLocks/>
          </p:cNvSpPr>
          <p:nvPr/>
        </p:nvSpPr>
        <p:spPr>
          <a:xfrm>
            <a:off x="606795" y="1399325"/>
            <a:ext cx="4323272" cy="3238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Crêpe Suzette with Orange Butter Sauce</a:t>
            </a:r>
            <a:endParaRPr lang="en-US" sz="1200" b="1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Bánh Crêpe Suzette xốt bơ cam</a:t>
            </a: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Vanilla Crème Brûlée Torched to Order</a:t>
            </a:r>
            <a:endParaRPr lang="en-US" sz="1200" b="1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Bánh kem trứng vani Crème Brûlée đốt mặt tại chỗ</a:t>
            </a: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Warm Mini Churros with Chocolate &amp; Salted</a:t>
            </a:r>
            <a:r>
              <a:rPr lang="en-US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Caramel Sauce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Bánh Churros mini nóng vói xốt socola &amp; caramel mặn</a:t>
            </a:r>
            <a:br>
              <a:rPr lang="vi-VN" sz="12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2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2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itle 4">
            <a:extLst>
              <a:ext uri="{FF2B5EF4-FFF2-40B4-BE49-F238E27FC236}">
                <a16:creationId xmlns:a16="http://schemas.microsoft.com/office/drawing/2014/main" id="{C4A0ADC6-D09D-F9A1-29A2-D0D3F5A337DA}"/>
              </a:ext>
            </a:extLst>
          </p:cNvPr>
          <p:cNvSpPr txBox="1">
            <a:spLocks/>
          </p:cNvSpPr>
          <p:nvPr/>
        </p:nvSpPr>
        <p:spPr>
          <a:xfrm>
            <a:off x="629728" y="526101"/>
            <a:ext cx="4177059" cy="381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Live Dessert Station</a:t>
            </a:r>
          </a:p>
          <a:p>
            <a:r>
              <a:rPr lang="en-US" b="0"/>
              <a:t>Quầy tráng miệng chế biến trực tiếp</a:t>
            </a:r>
            <a:endParaRPr lang="en-US" b="0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D2A4C08-94D5-FEBC-A398-DC93DC22A778}"/>
              </a:ext>
            </a:extLst>
          </p:cNvPr>
          <p:cNvSpPr txBox="1">
            <a:spLocks/>
          </p:cNvSpPr>
          <p:nvPr/>
        </p:nvSpPr>
        <p:spPr>
          <a:xfrm>
            <a:off x="629728" y="4237132"/>
            <a:ext cx="4323272" cy="2215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1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D118BAA-D91A-18BE-65A1-964344E6B88F}"/>
              </a:ext>
            </a:extLst>
          </p:cNvPr>
          <p:cNvSpPr txBox="1">
            <a:spLocks/>
          </p:cNvSpPr>
          <p:nvPr/>
        </p:nvSpPr>
        <p:spPr>
          <a:xfrm>
            <a:off x="629728" y="3947424"/>
            <a:ext cx="4177059" cy="418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vi-VN" dirty="0"/>
            </a:b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BAD8899-D1DB-673C-376C-6AFE71EBE67A}"/>
              </a:ext>
            </a:extLst>
          </p:cNvPr>
          <p:cNvSpPr txBox="1">
            <a:spLocks/>
          </p:cNvSpPr>
          <p:nvPr/>
        </p:nvSpPr>
        <p:spPr>
          <a:xfrm>
            <a:off x="5305683" y="1399324"/>
            <a:ext cx="4323272" cy="4619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kern="1200">
                <a:solidFill>
                  <a:srgbClr val="5A5B5B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Apple Tart with Vanilla Sauce</a:t>
            </a:r>
            <a:endParaRPr lang="en-US" sz="1200" b="1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Bánh táo nướng </a:t>
            </a:r>
            <a:r>
              <a:rPr lang="en-US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x</a:t>
            </a: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ốt vani</a:t>
            </a: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Tiramisu</a:t>
            </a:r>
            <a:endParaRPr lang="en-US" sz="1200" b="1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Bánh Tiramisu</a:t>
            </a: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Mille-Feuille</a:t>
            </a:r>
            <a:endParaRPr lang="en-US" sz="1200" b="1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Bánh</a:t>
            </a:r>
            <a:r>
              <a:rPr lang="en-US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ngàn</a:t>
            </a:r>
            <a:r>
              <a:rPr lang="en-US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lớp</a:t>
            </a:r>
            <a:r>
              <a:rPr lang="en-US" sz="1200"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Mille-Feuille</a:t>
            </a: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Kumquat Cheesecake</a:t>
            </a:r>
            <a:endParaRPr lang="en-US" sz="1200" b="1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Bánh phô mai tắc</a:t>
            </a: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Black Forest Cake</a:t>
            </a:r>
            <a:endParaRPr lang="en-US" sz="1200" b="1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Bánh sô-cô-la rừng đen</a:t>
            </a: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Seasonal Fresh Fruit Skewers &amp; Marshmallows</a:t>
            </a:r>
            <a:endParaRPr lang="en-US" sz="1200" b="1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Xiên trái cây tươi theo mùa &amp; kẹo Marshmallow</a:t>
            </a: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 b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Assorted ice cream and condiments</a:t>
            </a:r>
            <a:endParaRPr lang="en-US" sz="1200" b="1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Các loại kem tuyển chọn cùng đa dạng topping và </a:t>
            </a:r>
            <a:r>
              <a:rPr lang="en-US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x</a:t>
            </a:r>
            <a:r>
              <a:rPr lang="vi-VN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ốt</a:t>
            </a:r>
            <a:r>
              <a:rPr lang="en-US" sz="12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ăn kèm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20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 b="1">
                <a:ea typeface="Calibri" panose="020F0502020204030204" pitchFamily="34" charset="0"/>
                <a:cs typeface="Times New Roman" panose="02020603050405020304" pitchFamily="18" charset="0"/>
              </a:rPr>
              <a:t>Chocolate fountain and sweet accompaniments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ea typeface="Calibri" panose="020F0502020204030204" pitchFamily="34" charset="0"/>
                <a:cs typeface="Times New Roman" panose="02020603050405020304" pitchFamily="18" charset="0"/>
              </a:rPr>
              <a:t>Tháp phun sô-cô-la cùng các món ngọt dùng kèm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vi-VN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vi-VN" sz="1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9EB578F1-3421-8DB2-F0D3-59825B860A01}"/>
              </a:ext>
            </a:extLst>
          </p:cNvPr>
          <p:cNvSpPr txBox="1">
            <a:spLocks/>
          </p:cNvSpPr>
          <p:nvPr/>
        </p:nvSpPr>
        <p:spPr>
          <a:xfrm>
            <a:off x="5305683" y="553680"/>
            <a:ext cx="4177059" cy="381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rgbClr val="FEA30B"/>
                </a:solidFill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Desserts</a:t>
            </a:r>
          </a:p>
          <a:p>
            <a:r>
              <a:rPr lang="en-US" b="0"/>
              <a:t>Tráng miệng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838299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2201</TotalTime>
  <Words>851</Words>
  <Application>Microsoft Office PowerPoint</Application>
  <PresentationFormat>A4 Paper (210x297 mm)</PresentationFormat>
  <Paragraphs>158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Montserrat</vt:lpstr>
      <vt:lpstr>Montserrat SemiBold</vt:lpstr>
      <vt:lpstr>Office Theme</vt:lpstr>
      <vt:lpstr>SEAFOOD FIESTA BUFFET DINNER</vt:lpstr>
      <vt:lpstr>PowerPoint Presentation</vt:lpstr>
      <vt:lpstr>Salad Station Quầy salad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HUYNH Phuong Thao</dc:creator>
  <cp:lastModifiedBy>NGUYEN Luu</cp:lastModifiedBy>
  <cp:revision>130</cp:revision>
  <cp:lastPrinted>2025-07-30T06:11:50Z</cp:lastPrinted>
  <dcterms:created xsi:type="dcterms:W3CDTF">2025-07-30T06:11:30Z</dcterms:created>
  <dcterms:modified xsi:type="dcterms:W3CDTF">2026-10-07T03:25:35Z</dcterms:modified>
</cp:coreProperties>
</file>